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63" r:id="rId7"/>
    <p:sldId id="275" r:id="rId8"/>
    <p:sldId id="264" r:id="rId9"/>
    <p:sldId id="265" r:id="rId10"/>
    <p:sldId id="258" r:id="rId11"/>
    <p:sldId id="267" r:id="rId12"/>
    <p:sldId id="266" r:id="rId13"/>
    <p:sldId id="268" r:id="rId14"/>
    <p:sldId id="269" r:id="rId15"/>
    <p:sldId id="277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3" r:id="rId27"/>
    <p:sldId id="289" r:id="rId28"/>
    <p:sldId id="271" r:id="rId29"/>
    <p:sldId id="290" r:id="rId30"/>
    <p:sldId id="291" r:id="rId31"/>
    <p:sldId id="295" r:id="rId32"/>
    <p:sldId id="294" r:id="rId33"/>
    <p:sldId id="296" r:id="rId34"/>
    <p:sldId id="297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0"/>
    <p:restoredTop sz="94668"/>
  </p:normalViewPr>
  <p:slideViewPr>
    <p:cSldViewPr snapToGrid="0">
      <p:cViewPr varScale="1">
        <p:scale>
          <a:sx n="125" d="100"/>
          <a:sy n="125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B6922-9248-459C-AB22-421C650F659D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14119C-52EE-4F5C-8C49-40E915CA7247}">
      <dgm:prSet/>
      <dgm:spPr/>
      <dgm:t>
        <a:bodyPr/>
        <a:lstStyle/>
        <a:p>
          <a:r>
            <a:rPr lang="en-IN" b="1" dirty="0"/>
            <a:t>Economic Research: </a:t>
          </a:r>
          <a:r>
            <a:rPr lang="en-IN" dirty="0"/>
            <a:t>Researchers can use this method to study the effects of policy changes, like rate hikes, on different industries or companies.</a:t>
          </a:r>
          <a:endParaRPr lang="en-US" dirty="0"/>
        </a:p>
      </dgm:t>
    </dgm:pt>
    <dgm:pt modelId="{3C99ED1A-873A-494B-9500-A01BF47D9116}" type="parTrans" cxnId="{1414348C-2FA2-4F1E-93D6-AA3AF94B5C8E}">
      <dgm:prSet/>
      <dgm:spPr/>
      <dgm:t>
        <a:bodyPr/>
        <a:lstStyle/>
        <a:p>
          <a:endParaRPr lang="en-US"/>
        </a:p>
      </dgm:t>
    </dgm:pt>
    <dgm:pt modelId="{25CABBC1-7455-4EFE-9479-C66A8F6CB78A}" type="sibTrans" cxnId="{1414348C-2FA2-4F1E-93D6-AA3AF94B5C8E}">
      <dgm:prSet/>
      <dgm:spPr/>
      <dgm:t>
        <a:bodyPr/>
        <a:lstStyle/>
        <a:p>
          <a:endParaRPr lang="en-US"/>
        </a:p>
      </dgm:t>
    </dgm:pt>
    <dgm:pt modelId="{F1551240-0246-46BB-AE40-2C6C9AE0C6F5}">
      <dgm:prSet/>
      <dgm:spPr/>
      <dgm:t>
        <a:bodyPr/>
        <a:lstStyle/>
        <a:p>
          <a:r>
            <a:rPr lang="en-IN" b="1" dirty="0"/>
            <a:t>Stock Market Decisions: </a:t>
          </a:r>
          <a:r>
            <a:rPr lang="en-IN" dirty="0"/>
            <a:t>Investors can use it to see how rate hikes affect growth stocks like Tesla compared to stable stocks like Microsoft, helping them make better buying or selling choices.</a:t>
          </a:r>
          <a:endParaRPr lang="en-US" dirty="0"/>
        </a:p>
      </dgm:t>
    </dgm:pt>
    <dgm:pt modelId="{7EB30158-0E07-45A6-A1ED-E858D17AEB8C}" type="parTrans" cxnId="{0FC20559-D5C9-47AD-8137-721F63EC0636}">
      <dgm:prSet/>
      <dgm:spPr/>
      <dgm:t>
        <a:bodyPr/>
        <a:lstStyle/>
        <a:p>
          <a:endParaRPr lang="en-US"/>
        </a:p>
      </dgm:t>
    </dgm:pt>
    <dgm:pt modelId="{6A825CBD-8693-4537-86DC-6BEC3FD6DC90}" type="sibTrans" cxnId="{0FC20559-D5C9-47AD-8137-721F63EC0636}">
      <dgm:prSet/>
      <dgm:spPr/>
      <dgm:t>
        <a:bodyPr/>
        <a:lstStyle/>
        <a:p>
          <a:endParaRPr lang="en-US"/>
        </a:p>
      </dgm:t>
    </dgm:pt>
    <dgm:pt modelId="{9676D340-9FE0-4192-899D-A340C3C20074}">
      <dgm:prSet/>
      <dgm:spPr/>
      <dgm:t>
        <a:bodyPr/>
        <a:lstStyle/>
        <a:p>
          <a:r>
            <a:rPr lang="en-IN" b="1" dirty="0"/>
            <a:t>Market Forecasting: </a:t>
          </a:r>
          <a:r>
            <a:rPr lang="en-IN" dirty="0"/>
            <a:t>Financial analysts can study how policy changes, like rate hikes, affect different sectors, improving their market predictions.</a:t>
          </a:r>
          <a:endParaRPr lang="en-US" dirty="0"/>
        </a:p>
      </dgm:t>
    </dgm:pt>
    <dgm:pt modelId="{E1E2C5D8-9A18-4520-9D3D-0F3E2CB90D6B}" type="parTrans" cxnId="{BFD6CC19-56A2-4164-A172-2085A41A0600}">
      <dgm:prSet/>
      <dgm:spPr/>
      <dgm:t>
        <a:bodyPr/>
        <a:lstStyle/>
        <a:p>
          <a:endParaRPr lang="en-US"/>
        </a:p>
      </dgm:t>
    </dgm:pt>
    <dgm:pt modelId="{1385011D-E263-4D61-971F-0F83F7DF4B64}" type="sibTrans" cxnId="{BFD6CC19-56A2-4164-A172-2085A41A0600}">
      <dgm:prSet/>
      <dgm:spPr/>
      <dgm:t>
        <a:bodyPr/>
        <a:lstStyle/>
        <a:p>
          <a:endParaRPr lang="en-US"/>
        </a:p>
      </dgm:t>
    </dgm:pt>
    <dgm:pt modelId="{82C32F4C-0D27-F544-A7B3-2C0B54FD9902}" type="pres">
      <dgm:prSet presAssocID="{4A6B6922-9248-459C-AB22-421C650F659D}" presName="vert0" presStyleCnt="0">
        <dgm:presLayoutVars>
          <dgm:dir/>
          <dgm:animOne val="branch"/>
          <dgm:animLvl val="lvl"/>
        </dgm:presLayoutVars>
      </dgm:prSet>
      <dgm:spPr/>
    </dgm:pt>
    <dgm:pt modelId="{35859A6A-E0CA-E246-BD00-8C34C34332E5}" type="pres">
      <dgm:prSet presAssocID="{F714119C-52EE-4F5C-8C49-40E915CA7247}" presName="thickLine" presStyleLbl="alignNode1" presStyleIdx="0" presStyleCnt="3"/>
      <dgm:spPr/>
    </dgm:pt>
    <dgm:pt modelId="{F714398D-E34F-5B4F-9233-4E9375070DC0}" type="pres">
      <dgm:prSet presAssocID="{F714119C-52EE-4F5C-8C49-40E915CA7247}" presName="horz1" presStyleCnt="0"/>
      <dgm:spPr/>
    </dgm:pt>
    <dgm:pt modelId="{19774D9E-D22D-1844-9B8A-DB7F2C369798}" type="pres">
      <dgm:prSet presAssocID="{F714119C-52EE-4F5C-8C49-40E915CA7247}" presName="tx1" presStyleLbl="revTx" presStyleIdx="0" presStyleCnt="3"/>
      <dgm:spPr/>
    </dgm:pt>
    <dgm:pt modelId="{17008A70-19E9-0749-A560-9D19218DF923}" type="pres">
      <dgm:prSet presAssocID="{F714119C-52EE-4F5C-8C49-40E915CA7247}" presName="vert1" presStyleCnt="0"/>
      <dgm:spPr/>
    </dgm:pt>
    <dgm:pt modelId="{EAE5E70F-93C6-4749-8E64-7969766EA8FA}" type="pres">
      <dgm:prSet presAssocID="{F1551240-0246-46BB-AE40-2C6C9AE0C6F5}" presName="thickLine" presStyleLbl="alignNode1" presStyleIdx="1" presStyleCnt="3"/>
      <dgm:spPr/>
    </dgm:pt>
    <dgm:pt modelId="{EED8383C-C91A-1046-A153-9C3298F389B4}" type="pres">
      <dgm:prSet presAssocID="{F1551240-0246-46BB-AE40-2C6C9AE0C6F5}" presName="horz1" presStyleCnt="0"/>
      <dgm:spPr/>
    </dgm:pt>
    <dgm:pt modelId="{134DEF23-45FD-B949-A1F2-6128B87EAC25}" type="pres">
      <dgm:prSet presAssocID="{F1551240-0246-46BB-AE40-2C6C9AE0C6F5}" presName="tx1" presStyleLbl="revTx" presStyleIdx="1" presStyleCnt="3"/>
      <dgm:spPr/>
    </dgm:pt>
    <dgm:pt modelId="{6994CA93-01F3-554C-A46E-21FA6E02EC42}" type="pres">
      <dgm:prSet presAssocID="{F1551240-0246-46BB-AE40-2C6C9AE0C6F5}" presName="vert1" presStyleCnt="0"/>
      <dgm:spPr/>
    </dgm:pt>
    <dgm:pt modelId="{AD31E15F-1BDD-BE48-8DD1-3D5294033173}" type="pres">
      <dgm:prSet presAssocID="{9676D340-9FE0-4192-899D-A340C3C20074}" presName="thickLine" presStyleLbl="alignNode1" presStyleIdx="2" presStyleCnt="3"/>
      <dgm:spPr/>
    </dgm:pt>
    <dgm:pt modelId="{48CF16AE-F0D0-174D-9CB9-94E498B0D79D}" type="pres">
      <dgm:prSet presAssocID="{9676D340-9FE0-4192-899D-A340C3C20074}" presName="horz1" presStyleCnt="0"/>
      <dgm:spPr/>
    </dgm:pt>
    <dgm:pt modelId="{6C10E743-938E-1D49-A548-434EF17DBC8F}" type="pres">
      <dgm:prSet presAssocID="{9676D340-9FE0-4192-899D-A340C3C20074}" presName="tx1" presStyleLbl="revTx" presStyleIdx="2" presStyleCnt="3"/>
      <dgm:spPr/>
    </dgm:pt>
    <dgm:pt modelId="{485BF8E9-84E0-574B-83C5-6DE67E8828CD}" type="pres">
      <dgm:prSet presAssocID="{9676D340-9FE0-4192-899D-A340C3C20074}" presName="vert1" presStyleCnt="0"/>
      <dgm:spPr/>
    </dgm:pt>
  </dgm:ptLst>
  <dgm:cxnLst>
    <dgm:cxn modelId="{BFD6CC19-56A2-4164-A172-2085A41A0600}" srcId="{4A6B6922-9248-459C-AB22-421C650F659D}" destId="{9676D340-9FE0-4192-899D-A340C3C20074}" srcOrd="2" destOrd="0" parTransId="{E1E2C5D8-9A18-4520-9D3D-0F3E2CB90D6B}" sibTransId="{1385011D-E263-4D61-971F-0F83F7DF4B64}"/>
    <dgm:cxn modelId="{0FC20559-D5C9-47AD-8137-721F63EC0636}" srcId="{4A6B6922-9248-459C-AB22-421C650F659D}" destId="{F1551240-0246-46BB-AE40-2C6C9AE0C6F5}" srcOrd="1" destOrd="0" parTransId="{7EB30158-0E07-45A6-A1ED-E858D17AEB8C}" sibTransId="{6A825CBD-8693-4537-86DC-6BEC3FD6DC90}"/>
    <dgm:cxn modelId="{0F821F69-49DC-354F-814A-3297DCA22B6A}" type="presOf" srcId="{4A6B6922-9248-459C-AB22-421C650F659D}" destId="{82C32F4C-0D27-F544-A7B3-2C0B54FD9902}" srcOrd="0" destOrd="0" presId="urn:microsoft.com/office/officeart/2008/layout/LinedList"/>
    <dgm:cxn modelId="{80EB5977-9507-F74E-BCE1-395862CF2CDC}" type="presOf" srcId="{F1551240-0246-46BB-AE40-2C6C9AE0C6F5}" destId="{134DEF23-45FD-B949-A1F2-6128B87EAC25}" srcOrd="0" destOrd="0" presId="urn:microsoft.com/office/officeart/2008/layout/LinedList"/>
    <dgm:cxn modelId="{1414348C-2FA2-4F1E-93D6-AA3AF94B5C8E}" srcId="{4A6B6922-9248-459C-AB22-421C650F659D}" destId="{F714119C-52EE-4F5C-8C49-40E915CA7247}" srcOrd="0" destOrd="0" parTransId="{3C99ED1A-873A-494B-9500-A01BF47D9116}" sibTransId="{25CABBC1-7455-4EFE-9479-C66A8F6CB78A}"/>
    <dgm:cxn modelId="{3F3198DA-7113-0744-95CB-7B6ABDBBF230}" type="presOf" srcId="{9676D340-9FE0-4192-899D-A340C3C20074}" destId="{6C10E743-938E-1D49-A548-434EF17DBC8F}" srcOrd="0" destOrd="0" presId="urn:microsoft.com/office/officeart/2008/layout/LinedList"/>
    <dgm:cxn modelId="{4F40CAE5-2C30-E84F-A63D-06686C829529}" type="presOf" srcId="{F714119C-52EE-4F5C-8C49-40E915CA7247}" destId="{19774D9E-D22D-1844-9B8A-DB7F2C369798}" srcOrd="0" destOrd="0" presId="urn:microsoft.com/office/officeart/2008/layout/LinedList"/>
    <dgm:cxn modelId="{E1CB2604-4192-2D4D-9ECD-FC694E8A140B}" type="presParOf" srcId="{82C32F4C-0D27-F544-A7B3-2C0B54FD9902}" destId="{35859A6A-E0CA-E246-BD00-8C34C34332E5}" srcOrd="0" destOrd="0" presId="urn:microsoft.com/office/officeart/2008/layout/LinedList"/>
    <dgm:cxn modelId="{76DFEA25-9D5C-1146-8F82-65B529646A55}" type="presParOf" srcId="{82C32F4C-0D27-F544-A7B3-2C0B54FD9902}" destId="{F714398D-E34F-5B4F-9233-4E9375070DC0}" srcOrd="1" destOrd="0" presId="urn:microsoft.com/office/officeart/2008/layout/LinedList"/>
    <dgm:cxn modelId="{A1D2BFD9-61F1-7D4B-B492-8ECF596C6048}" type="presParOf" srcId="{F714398D-E34F-5B4F-9233-4E9375070DC0}" destId="{19774D9E-D22D-1844-9B8A-DB7F2C369798}" srcOrd="0" destOrd="0" presId="urn:microsoft.com/office/officeart/2008/layout/LinedList"/>
    <dgm:cxn modelId="{DA1D3B14-F160-E04E-8CF9-91CB2F3A92F1}" type="presParOf" srcId="{F714398D-E34F-5B4F-9233-4E9375070DC0}" destId="{17008A70-19E9-0749-A560-9D19218DF923}" srcOrd="1" destOrd="0" presId="urn:microsoft.com/office/officeart/2008/layout/LinedList"/>
    <dgm:cxn modelId="{06557A4B-D936-B74D-B637-405D746BCB55}" type="presParOf" srcId="{82C32F4C-0D27-F544-A7B3-2C0B54FD9902}" destId="{EAE5E70F-93C6-4749-8E64-7969766EA8FA}" srcOrd="2" destOrd="0" presId="urn:microsoft.com/office/officeart/2008/layout/LinedList"/>
    <dgm:cxn modelId="{368004D6-C626-9B42-8ECE-9FF2EA7FF52C}" type="presParOf" srcId="{82C32F4C-0D27-F544-A7B3-2C0B54FD9902}" destId="{EED8383C-C91A-1046-A153-9C3298F389B4}" srcOrd="3" destOrd="0" presId="urn:microsoft.com/office/officeart/2008/layout/LinedList"/>
    <dgm:cxn modelId="{8114B15D-0CBE-9141-B310-8E15A233734F}" type="presParOf" srcId="{EED8383C-C91A-1046-A153-9C3298F389B4}" destId="{134DEF23-45FD-B949-A1F2-6128B87EAC25}" srcOrd="0" destOrd="0" presId="urn:microsoft.com/office/officeart/2008/layout/LinedList"/>
    <dgm:cxn modelId="{7B95519D-1F45-5F48-89D7-F22D82F57FD4}" type="presParOf" srcId="{EED8383C-C91A-1046-A153-9C3298F389B4}" destId="{6994CA93-01F3-554C-A46E-21FA6E02EC42}" srcOrd="1" destOrd="0" presId="urn:microsoft.com/office/officeart/2008/layout/LinedList"/>
    <dgm:cxn modelId="{19D2DB28-A285-9345-A04D-E531AC491E93}" type="presParOf" srcId="{82C32F4C-0D27-F544-A7B3-2C0B54FD9902}" destId="{AD31E15F-1BDD-BE48-8DD1-3D5294033173}" srcOrd="4" destOrd="0" presId="urn:microsoft.com/office/officeart/2008/layout/LinedList"/>
    <dgm:cxn modelId="{5C9E76AE-69CA-FF40-B1E9-D26F8E4DCBEB}" type="presParOf" srcId="{82C32F4C-0D27-F544-A7B3-2C0B54FD9902}" destId="{48CF16AE-F0D0-174D-9CB9-94E498B0D79D}" srcOrd="5" destOrd="0" presId="urn:microsoft.com/office/officeart/2008/layout/LinedList"/>
    <dgm:cxn modelId="{F38677D5-F3C1-A848-9FA0-C8C75D492D47}" type="presParOf" srcId="{48CF16AE-F0D0-174D-9CB9-94E498B0D79D}" destId="{6C10E743-938E-1D49-A548-434EF17DBC8F}" srcOrd="0" destOrd="0" presId="urn:microsoft.com/office/officeart/2008/layout/LinedList"/>
    <dgm:cxn modelId="{33ACC0CD-1B0B-724A-B950-4A26C0F241D7}" type="presParOf" srcId="{48CF16AE-F0D0-174D-9CB9-94E498B0D79D}" destId="{485BF8E9-84E0-574B-83C5-6DE67E882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59A6A-E0CA-E246-BD00-8C34C34332E5}">
      <dsp:nvSpPr>
        <dsp:cNvPr id="0" name=""/>
        <dsp:cNvSpPr/>
      </dsp:nvSpPr>
      <dsp:spPr>
        <a:xfrm>
          <a:off x="0" y="2101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774D9E-D22D-1844-9B8A-DB7F2C369798}">
      <dsp:nvSpPr>
        <dsp:cNvPr id="0" name=""/>
        <dsp:cNvSpPr/>
      </dsp:nvSpPr>
      <dsp:spPr>
        <a:xfrm>
          <a:off x="0" y="2101"/>
          <a:ext cx="6714744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Economic Research: </a:t>
          </a:r>
          <a:r>
            <a:rPr lang="en-IN" sz="2200" kern="1200" dirty="0"/>
            <a:t>Researchers can use this method to study the effects of policy changes, like rate hikes, on different industries or companies.</a:t>
          </a:r>
          <a:endParaRPr lang="en-US" sz="2200" kern="1200" dirty="0"/>
        </a:p>
      </dsp:txBody>
      <dsp:txXfrm>
        <a:off x="0" y="2101"/>
        <a:ext cx="6714744" cy="1433087"/>
      </dsp:txXfrm>
    </dsp:sp>
    <dsp:sp modelId="{EAE5E70F-93C6-4749-8E64-7969766EA8FA}">
      <dsp:nvSpPr>
        <dsp:cNvPr id="0" name=""/>
        <dsp:cNvSpPr/>
      </dsp:nvSpPr>
      <dsp:spPr>
        <a:xfrm>
          <a:off x="0" y="1435188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4DEF23-45FD-B949-A1F2-6128B87EAC25}">
      <dsp:nvSpPr>
        <dsp:cNvPr id="0" name=""/>
        <dsp:cNvSpPr/>
      </dsp:nvSpPr>
      <dsp:spPr>
        <a:xfrm>
          <a:off x="0" y="1435188"/>
          <a:ext cx="6714744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Stock Market Decisions: </a:t>
          </a:r>
          <a:r>
            <a:rPr lang="en-IN" sz="2200" kern="1200" dirty="0"/>
            <a:t>Investors can use it to see how rate hikes affect growth stocks like Tesla compared to stable stocks like Microsoft, helping them make better buying or selling choices.</a:t>
          </a:r>
          <a:endParaRPr lang="en-US" sz="2200" kern="1200" dirty="0"/>
        </a:p>
      </dsp:txBody>
      <dsp:txXfrm>
        <a:off x="0" y="1435188"/>
        <a:ext cx="6714744" cy="1433087"/>
      </dsp:txXfrm>
    </dsp:sp>
    <dsp:sp modelId="{AD31E15F-1BDD-BE48-8DD1-3D5294033173}">
      <dsp:nvSpPr>
        <dsp:cNvPr id="0" name=""/>
        <dsp:cNvSpPr/>
      </dsp:nvSpPr>
      <dsp:spPr>
        <a:xfrm>
          <a:off x="0" y="2868276"/>
          <a:ext cx="67147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10E743-938E-1D49-A548-434EF17DBC8F}">
      <dsp:nvSpPr>
        <dsp:cNvPr id="0" name=""/>
        <dsp:cNvSpPr/>
      </dsp:nvSpPr>
      <dsp:spPr>
        <a:xfrm>
          <a:off x="0" y="2868276"/>
          <a:ext cx="6714744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Market Forecasting: </a:t>
          </a:r>
          <a:r>
            <a:rPr lang="en-IN" sz="2200" kern="1200" dirty="0"/>
            <a:t>Financial analysts can study how policy changes, like rate hikes, affect different sectors, improving their market predictions.</a:t>
          </a:r>
          <a:endParaRPr lang="en-US" sz="2200" kern="1200" dirty="0"/>
        </a:p>
      </dsp:txBody>
      <dsp:txXfrm>
        <a:off x="0" y="2868276"/>
        <a:ext cx="6714744" cy="1433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006D0-3870-D543-8120-6D5208BA2741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962A7-DD2B-D149-B059-51BB46171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962A7-DD2B-D149-B059-51BB461714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C1CB-9D68-3A8B-D513-2A5B7183D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09FF7-F59F-6B28-35C4-92F941BC5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E9BC-A0C9-4C6C-7CBC-0776823F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9A6A-626D-3AC8-F4C7-999F7E8C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5B529-F3AB-7894-5FBF-38D46B5D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907F-E3DD-4CBF-1139-8074AF00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E80F8-E847-0658-8EE0-D9543253D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1A3C3-4D87-26DC-E4E5-C395775F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9DA1E-A178-FD9D-D5B6-4CBF2468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44F5F-FDEA-DB47-5B3A-31BC22EB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9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87093-6712-8751-185C-5FF6A83D5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FA5AF-CDFB-2BE3-B4F7-BE032356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338DF-1EB5-6A10-7341-1E89E649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F3136-0580-C251-CAC8-4B095397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46DB1-8D86-60EC-3DEF-06807303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4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CC6C-A06E-2E49-15BC-3997B82B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6A0E-DCDE-BA5E-C862-544C5A492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0CA53-566B-DC54-FEA5-4C83085B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AD5E-F025-896E-C244-35F7040A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B29E-5F34-ADA6-46DF-334CEA78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1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E454-1F67-5A0A-1399-9691E329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D1AD7-F778-3488-8B2F-27835A828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D242B-1A66-64DF-5D4E-EFD3A823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2E92B-90B9-1938-8802-57FD3D18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7C9B-7118-7D4B-0763-592054D3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7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9AE5-8DB2-EB65-BF7E-12154D52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BA50-B2D0-21BF-E629-9E104966C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32819-4B11-AF3B-DCA8-16F41ADCE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B3F1E-53C1-9ED8-2FDE-BADB10E7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EE2A5-C6C1-84DC-8D8B-DBE72A4A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45E44-4F0B-0CF0-7806-BEF49CBA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5655-2AA7-77B0-3D36-2EC12CDC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B0726-630B-AA51-37A0-23CCCDBB2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0AD26-AEA2-E598-E103-F0AEF496B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13E10-01DE-FBC8-6760-F56C5A298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18DB-4C31-E9FA-39DE-1529C580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70FC8-F190-57EB-1036-13E9CB90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3C7FD-5ECA-6E33-749C-C5AC18C7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B3800-9C45-769F-25DF-2048260B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1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8D2F-388C-92FA-2DEE-1A998EC3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FAB78-14DD-9482-33D3-24CBEB8C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70B21-136E-14EC-9BF3-48ED94C1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56A59-05AE-2498-69DD-A0AF54FC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7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BAFE1-F9F9-90BC-D004-E25ADBB6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EB166-C400-6FE3-7AAD-9F0C0554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B80E4-F568-C1CF-BC3D-C5EDB94D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306E-42CA-BB6E-154C-3E80C064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EF30-C46A-83F7-3DC7-2C8F467D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096A-F15C-6398-CEE1-9BB6A932F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79116-38B5-F879-4FA3-362DE484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064EC-0FA2-E89E-BD12-0F1BD8F9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0B286-B32B-619C-9C75-77CDF17D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96E1-D207-FC95-BB0B-46A70E3E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05659-AD6F-C7A7-13EC-69BE235F6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57C3C-A8C9-6D96-8588-F8060BCB6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04343-BC42-B0CC-060D-753DC693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48AF0-F8DF-19CC-CE06-1748C88C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F5E53-6454-F285-372F-20A6EE6B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452AA-F77B-7E36-EC44-24C25A81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F8836-0800-7364-7FA1-B8A5A7B7A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43020-9D8F-2B9C-096F-36695C425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60489-20AE-624F-9310-D955B93A63C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D6CE-00E7-D867-E273-7D44B812E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2D54C-1842-646F-D4B3-5F3FE77A9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E024D-CE6B-ED4C-BE87-2EC6A73F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2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3B56E-2607-86F6-9F8A-2B93975B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7700" dirty="0"/>
              <a:t>Causal Inference </a:t>
            </a:r>
            <a:br>
              <a:rPr lang="en-US" sz="7700" dirty="0"/>
            </a:br>
            <a:r>
              <a:rPr lang="en-US" sz="7700" dirty="0"/>
              <a:t>In Machine Learning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0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210722F-71C3-4607-603D-E632840F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4" r="10623"/>
          <a:stretch/>
        </p:blipFill>
        <p:spPr>
          <a:xfrm>
            <a:off x="2522358" y="166264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F795C-0592-DCF9-026D-B7B384A5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34" y="481737"/>
            <a:ext cx="5257800" cy="1899911"/>
          </a:xfrm>
        </p:spPr>
        <p:txBody>
          <a:bodyPr>
            <a:noAutofit/>
          </a:bodyPr>
          <a:lstStyle/>
          <a:p>
            <a:r>
              <a:rPr lang="en-IN" sz="3600" b="1"/>
              <a:t>What is DiD?</a:t>
            </a:r>
            <a:r>
              <a:rPr lang="en-IN" sz="3600"/>
              <a:t>:</a:t>
            </a:r>
            <a:br>
              <a:rPr lang="en-IN" sz="3600"/>
            </a:br>
            <a:br>
              <a:rPr lang="en-IN" sz="3600"/>
            </a:br>
            <a:endParaRPr lang="en-US" sz="3600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BB6376C-B612-A02E-DA32-78817FA2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69" y="1685540"/>
            <a:ext cx="5459731" cy="4257535"/>
          </a:xfrm>
        </p:spPr>
        <p:txBody>
          <a:bodyPr>
            <a:normAutofit fontScale="92500" lnSpcReduction="10000"/>
          </a:bodyPr>
          <a:lstStyle/>
          <a:p>
            <a:r>
              <a:rPr lang="en-IN" sz="2500" b="1"/>
              <a:t>Compares changes in stock returns between:</a:t>
            </a:r>
          </a:p>
          <a:p>
            <a:pPr>
              <a:buFont typeface="Wingdings" pitchFamily="2" charset="2"/>
              <a:buChar char="Ø"/>
            </a:pPr>
            <a:r>
              <a:rPr lang="en-IN" sz="2500" b="1"/>
              <a:t>Treatment group: </a:t>
            </a:r>
            <a:r>
              <a:rPr lang="en-IN" sz="2500"/>
              <a:t>Stocks affected by rate hike.</a:t>
            </a:r>
          </a:p>
          <a:p>
            <a:pPr>
              <a:buFont typeface="Wingdings" pitchFamily="2" charset="2"/>
              <a:buChar char="Ø"/>
            </a:pPr>
            <a:r>
              <a:rPr lang="en-IN" sz="2500" b="1"/>
              <a:t>Control group: </a:t>
            </a:r>
            <a:r>
              <a:rPr lang="en-IN" sz="2500"/>
              <a:t>Stocks not affected.</a:t>
            </a:r>
          </a:p>
          <a:p>
            <a:pPr>
              <a:buFont typeface="Wingdings" pitchFamily="2" charset="2"/>
              <a:buChar char="Ø"/>
            </a:pPr>
            <a:r>
              <a:rPr lang="en-IN" sz="2500" b="1"/>
              <a:t>Before vs. After: </a:t>
            </a:r>
            <a:r>
              <a:rPr lang="en-IN" sz="2500"/>
              <a:t>Pre- and post-rate hike periods.</a:t>
            </a:r>
          </a:p>
          <a:p>
            <a:pPr>
              <a:buFont typeface="Wingdings" pitchFamily="2" charset="2"/>
              <a:buChar char="Ø"/>
            </a:pPr>
            <a:endParaRPr lang="en-IN" sz="2500"/>
          </a:p>
          <a:p>
            <a:r>
              <a:rPr lang="en-IN" sz="2500" b="1">
                <a:effectLst/>
              </a:rPr>
              <a:t>Why DiD? </a:t>
            </a:r>
          </a:p>
          <a:p>
            <a:pPr marL="0" indent="0">
              <a:buNone/>
            </a:pPr>
            <a:r>
              <a:rPr lang="en-IN" sz="2500">
                <a:effectLst/>
              </a:rPr>
              <a:t>Isolates causal effect, removes external trends.</a:t>
            </a:r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100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AA917-C3C9-6ECB-26B3-7E1BBA58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F820-2863-2D29-57A9-373F53CD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0: Import Necessary Libraries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FDAE3-CC8F-0850-7426-152824093E8C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1D785E-9632-D8E7-28BF-AB71C907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786" y="1673811"/>
            <a:ext cx="9852428" cy="4761458"/>
          </a:xfrm>
        </p:spPr>
      </p:pic>
    </p:spTree>
    <p:extLst>
      <p:ext uri="{BB962C8B-B14F-4D97-AF65-F5344CB8AC3E}">
        <p14:creationId xmlns:p14="http://schemas.microsoft.com/office/powerpoint/2010/main" val="388310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AABC4-9614-A62E-769C-21CC7D1C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089D3-8800-DAB5-BFFD-68459FEB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1: Setting Random Seed and Timestamp for plot titles</a:t>
            </a:r>
          </a:p>
        </p:txBody>
      </p:sp>
      <p:pic>
        <p:nvPicPr>
          <p:cNvPr id="7" name="Content Placeholder 6" descr="A black and blue text&#10;&#10;AI-generated content may be incorrect.">
            <a:extLst>
              <a:ext uri="{FF2B5EF4-FFF2-40B4-BE49-F238E27FC236}">
                <a16:creationId xmlns:a16="http://schemas.microsoft.com/office/drawing/2014/main" id="{CFACEE70-7C00-4566-1187-7B8E7675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69" y="2875280"/>
            <a:ext cx="11478061" cy="212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73C7B-E9B8-CD96-39E1-0C856189108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8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530F9-E663-41F8-D6AD-222F0333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9BF1E-78F0-E6F4-D193-5FA7ACC5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2: Fetch Real World Stock Data</a:t>
            </a:r>
          </a:p>
        </p:txBody>
      </p:sp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25A2D33-94F7-CC38-35BD-467C37F06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7" y="2124044"/>
            <a:ext cx="11497045" cy="3707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B39EF7-420F-1635-67CA-117DAADC90F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0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49E87-D396-64AB-4655-C58DE5664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2D46B-A296-E3AC-4543-901A06AC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3: Fetch data from Jan 2022 to May 2025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A3149D3-A1D3-962B-4169-32BD07DC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2" y="1841258"/>
            <a:ext cx="11740336" cy="4373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9E7E1-665A-E427-0706-930D0575064B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FE825FB3-C100-D160-E70F-D4BB29C7CA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DF2CF-53A0-C2DC-7431-A83F4CB08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C368A-B33B-397D-CAD7-8401C382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4: Handle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MultiIndex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columns/Removed complex indexing.</a:t>
            </a:r>
          </a:p>
        </p:txBody>
      </p:sp>
      <p:pic>
        <p:nvPicPr>
          <p:cNvPr id="7" name="Content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723F136-48BB-9723-B56F-427A44CE1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32" y="1841258"/>
            <a:ext cx="11740336" cy="4373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F1015-ECB1-233A-429C-B1CE368509A8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0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F5F11-7677-D18C-DAF8-3CBC6305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77C8E-DAB7-892D-FACC-B26CA266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3200" b="1" dirty="0">
                <a:solidFill>
                  <a:schemeClr val="bg1"/>
                </a:solidFill>
              </a:rPr>
              <a:t>5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Check if ‘Close’ column exists in all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DataFrames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6" name="Picture 5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03BCB771-48AC-69D7-78F1-2952BE29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2" y="2178570"/>
            <a:ext cx="11722976" cy="3663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AF38B-60FC-3F83-61C8-6C48D7B89045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A16B2421-8548-BED3-95F5-C6D8DD436E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0CE8D-BBAF-3A9A-410A-283B57B3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4F486-D480-1BAC-5139-3A8B0B13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7: Resample to monthly data (using last day of each month)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34FE0E8-9EA9-A0B9-A517-751DB0A5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2097"/>
            <a:ext cx="10905066" cy="3680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B5EE3-69D6-38E5-92E8-28D7630C4C00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60BB2BC0-2395-07D6-C2BD-5C1E7B528A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98D4A3-591B-FF4E-C87F-8C645F5C3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B7374-E80B-F94E-138F-EC85ED3C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3000" b="1" dirty="0">
                <a:solidFill>
                  <a:schemeClr val="bg1"/>
                </a:solidFill>
              </a:rPr>
              <a:t>8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Number of months</a:t>
            </a:r>
          </a:p>
        </p:txBody>
      </p:sp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E90628-CFE1-2572-20A1-C3476F2F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00032"/>
            <a:ext cx="10905066" cy="2344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5FE41-8BB1-F182-0AD0-6B9B94997031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C470BFD1-A945-7BD3-8653-F0EF038D0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9BAB-509C-A008-F885-064C3313EC11}"/>
              </a:ext>
            </a:extLst>
          </p:cNvPr>
          <p:cNvSpPr txBox="1"/>
          <p:nvPr/>
        </p:nvSpPr>
        <p:spPr>
          <a:xfrm>
            <a:off x="3015875" y="5529730"/>
            <a:ext cx="5855449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N" sz="2900" b="0" i="0" dirty="0">
                <a:effectLst/>
                <a:latin typeface="var(--notebook-cell-output-font-family)"/>
              </a:rPr>
              <a:t>Number of months in the dataset: 41 </a:t>
            </a:r>
          </a:p>
          <a:p>
            <a:pPr algn="l"/>
            <a:br>
              <a:rPr lang="en-IN" b="0" i="0" dirty="0">
                <a:solidFill>
                  <a:srgbClr val="CCCCCC"/>
                </a:solidFill>
                <a:effectLst/>
                <a:latin typeface="var(--notebook-cell-output-font-family)"/>
              </a:rPr>
            </a:br>
            <a:endParaRPr lang="en-IN" b="0" i="0" dirty="0">
              <a:solidFill>
                <a:srgbClr val="CCCCCC"/>
              </a:solidFill>
              <a:effectLst/>
              <a:latin typeface="var(--notebook-cell-output-font-famil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31F1D-A847-A798-0CE8-95F2648F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4EE9C-5281-068E-5599-B1D8B04C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9: Define treatment period: Real Fed rate hike on July 26, 2023</a:t>
            </a:r>
          </a:p>
        </p:txBody>
      </p:sp>
      <p:pic>
        <p:nvPicPr>
          <p:cNvPr id="6" name="Picture 5" descr="A black background with blue and pink text&#10;&#10;AI-generated content may be incorrect.">
            <a:extLst>
              <a:ext uri="{FF2B5EF4-FFF2-40B4-BE49-F238E27FC236}">
                <a16:creationId xmlns:a16="http://schemas.microsoft.com/office/drawing/2014/main" id="{4C43E709-FED3-F722-4A33-4B6FE5BC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41037"/>
            <a:ext cx="10905066" cy="286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9614B-41CC-234E-4810-3AFF5D5332D8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0F263BDC-66CA-165A-23AA-052E11BD3B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7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3A4DB-64C7-2A2F-5666-B9E77300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51625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effectLst/>
              </a:rPr>
              <a:t>What is Causality?</a:t>
            </a:r>
            <a:endParaRPr lang="en-US" sz="5400" b="1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7F47-EAF3-EEC5-6867-DB75359A2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IN" sz="25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Definition: </a:t>
            </a:r>
            <a:r>
              <a:rPr lang="en-IN" sz="25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Causality is about understanding how one thing causes another to happen.</a:t>
            </a:r>
          </a:p>
          <a:p>
            <a:endParaRPr lang="en-IN" sz="25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</a:t>
            </a:r>
          </a:p>
          <a:p>
            <a:pPr marL="0" indent="0">
              <a:buNone/>
            </a:pPr>
            <a:r>
              <a:rPr lang="en-IN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Cause: </a:t>
            </a:r>
            <a:r>
              <a:rPr lang="en-IN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Studying extra.</a:t>
            </a:r>
          </a:p>
          <a:p>
            <a:pPr marL="0" indent="0">
              <a:buNone/>
            </a:pPr>
            <a:r>
              <a:rPr lang="en-IN" sz="25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Effect: </a:t>
            </a:r>
            <a:r>
              <a:rPr lang="en-IN" sz="25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Getting good grades.</a:t>
            </a:r>
          </a:p>
          <a:p>
            <a:endParaRPr lang="en-US" sz="22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5" name="Picture 4" descr="A collage of a person holding a paper and a book&#10;&#10;AI-generated content may be incorrect.">
            <a:extLst>
              <a:ext uri="{FF2B5EF4-FFF2-40B4-BE49-F238E27FC236}">
                <a16:creationId xmlns:a16="http://schemas.microsoft.com/office/drawing/2014/main" id="{4D44670D-E67C-1938-FAFD-CFE24C54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12" r="1663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690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A35F9-3C00-E470-CB4F-2F5FC447B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DA36A-3FFA-5ABB-2EE0-2884A359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10: Find the index of the nearest date to </a:t>
            </a:r>
            <a:r>
              <a:rPr lang="en-US" sz="3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treatment_date</a:t>
            </a:r>
            <a:endParaRPr lang="en-US" sz="3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black screen with text on it&#10;&#10;AI-generated content may be incorrect.">
            <a:extLst>
              <a:ext uri="{FF2B5EF4-FFF2-40B4-BE49-F238E27FC236}">
                <a16:creationId xmlns:a16="http://schemas.microsoft.com/office/drawing/2014/main" id="{F6C176BE-6188-8F83-FC95-2A2BBAB5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18244"/>
            <a:ext cx="10905066" cy="2508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F99F27-3510-638C-66E3-13267A8A6B07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9F333B28-83FD-F984-9B1C-3EEA8FDDC9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3CD91-A372-AB46-D65C-4D1F292F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F1CE9-53BC-1387-6FBD-AB023BA2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11: Create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before_after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and treated arrays (Flag)</a:t>
            </a:r>
          </a:p>
        </p:txBody>
      </p:sp>
      <p:pic>
        <p:nvPicPr>
          <p:cNvPr id="6" name="Picture 5" descr="A black screen with text on it&#10;&#10;AI-generated content may be incorrect.">
            <a:extLst>
              <a:ext uri="{FF2B5EF4-FFF2-40B4-BE49-F238E27FC236}">
                <a16:creationId xmlns:a16="http://schemas.microsoft.com/office/drawing/2014/main" id="{ECFD6859-061C-762B-89BD-E474F17E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04797"/>
            <a:ext cx="10905066" cy="2508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CE8EB-F544-97E8-7FE5-B0589A699350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C008F03D-6184-C340-9B54-0B84779C0C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21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7925D-A924-07D0-7E25-6DCEFFFD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A7DDE-7227-9BAF-8AAE-6865577C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12: Fetch P/E ratio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EC05FE5-C810-EE5F-8651-C5440D5D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95784"/>
            <a:ext cx="10905066" cy="3953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81704E-F6A9-88FD-5C5B-4A501B94B04D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2A2EDAEA-A893-CF68-6BA8-7DDBBE717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0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3AEB6-6237-6400-27B2-4ED0EF912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D62AA-9F6A-FA08-A81D-5AB7C5A25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13: Simulate EBITDA (approximate realistic values for TSLA and MSFT)</a:t>
            </a:r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2C1B022-F139-8D20-E06D-2FC83C23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7" y="2237393"/>
            <a:ext cx="11761346" cy="332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46F9EF-FEEC-883C-0EF6-5ADDB4BDC510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96F457B0-3AAF-B0AD-E517-097A3E59A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B8029-42F0-4BDB-1668-AE4F0E36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AF76C-E1BC-9BC6-EF95-19F4E585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14: Create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DataFrame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with additional confounders</a:t>
            </a:r>
          </a:p>
        </p:txBody>
      </p:sp>
      <p:pic>
        <p:nvPicPr>
          <p:cNvPr id="8" name="Picture 7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BB4A183D-8E19-2F32-3C26-AD1013A9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552"/>
          <a:stretch/>
        </p:blipFill>
        <p:spPr>
          <a:xfrm>
            <a:off x="356598" y="1836371"/>
            <a:ext cx="11478804" cy="3822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BE7DB-D229-EF27-9957-3D330C0F8205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6DF21D29-B0D4-D795-8C72-2752BB248D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83285-02FD-EFEB-F7A2-7E2B19871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37D91-9A51-D628-3397-B1DE5377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15: Regression-based </a:t>
            </a:r>
            <a:r>
              <a:rPr lang="en-US" sz="25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DiD</a:t>
            </a:r>
            <a:r>
              <a:rPr lang="en-US" sz="2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with confounders and clustered standard 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DEB65-C1EE-C675-1AC0-E3C0CCC19BFA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9E9BFABF-1CC7-29BA-3ACB-CEEED14C2C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88C6E-5558-0891-5EBB-C28073486680}"/>
              </a:ext>
            </a:extLst>
          </p:cNvPr>
          <p:cNvSpPr txBox="1"/>
          <p:nvPr/>
        </p:nvSpPr>
        <p:spPr>
          <a:xfrm>
            <a:off x="1450427" y="6105524"/>
            <a:ext cx="92911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N" sz="2200" b="0" i="0" dirty="0" err="1">
                <a:effectLst/>
                <a:latin typeface="var(--notebook-cell-output-font-family)"/>
              </a:rPr>
              <a:t>DiD</a:t>
            </a:r>
            <a:r>
              <a:rPr lang="en-IN" sz="2200" b="0" i="0" dirty="0">
                <a:effectLst/>
                <a:latin typeface="var(--notebook-cell-output-font-family)"/>
              </a:rPr>
              <a:t> Causal Effect: -0.85% (SE: 0.426, p-value: 0.045) {Real Effect, not random)</a:t>
            </a:r>
          </a:p>
          <a:p>
            <a:pPr algn="l"/>
            <a:br>
              <a:rPr lang="en-IN" b="0" i="0" dirty="0">
                <a:solidFill>
                  <a:srgbClr val="CCCCCC"/>
                </a:solidFill>
                <a:effectLst/>
                <a:latin typeface="var(--notebook-cell-output-font-family)"/>
              </a:rPr>
            </a:br>
            <a:endParaRPr lang="en-IN" b="0" i="0" dirty="0">
              <a:solidFill>
                <a:srgbClr val="CCCCCC"/>
              </a:solidFill>
              <a:effectLst/>
              <a:latin typeface="var(--notebook-cell-output-font-family)"/>
            </a:endParaRPr>
          </a:p>
        </p:txBody>
      </p:sp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B15733A-4E8C-A40C-0814-AE69DCFA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1484006"/>
            <a:ext cx="11767457" cy="44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A158E-ED72-8508-6542-956DACB4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C016E-D542-D2A4-FB27-7E6AAAAE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16: </a:t>
            </a:r>
            <a:r>
              <a:rPr lang="en-US" sz="25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CausalML</a:t>
            </a:r>
            <a:r>
              <a:rPr lang="en-US" sz="2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T-Learner for heterogeneous treatment effects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9A24F52-A582-FAA1-7411-8067D1D6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2413774"/>
            <a:ext cx="11767457" cy="3147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D71295-E586-5986-51AF-AC6CC9A98AD2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173BD8E5-B405-23C7-96B0-4CAB8661B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192EF-F32E-5CBA-4EE6-A9D79D5D9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2FDBF-C62E-DF78-973F-E1C47BF7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17: Plot 1 - Stock returns over time</a:t>
            </a:r>
          </a:p>
        </p:txBody>
      </p:sp>
      <p:pic>
        <p:nvPicPr>
          <p:cNvPr id="8" name="Picture 7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339EA2C-6BC7-7797-B263-0F9B806A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27" y="1592100"/>
            <a:ext cx="6976946" cy="5110613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4562B879-5FB2-B943-FD09-50EDBC57BB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1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3843-B29D-707B-3624-CC16F002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09464-9564-0921-4F71-9DB8522B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13" name="Picture 12" descr="A graph showing the results of a medical procedure&#10;&#10;AI-generated content may be incorrect.">
            <a:extLst>
              <a:ext uri="{FF2B5EF4-FFF2-40B4-BE49-F238E27FC236}">
                <a16:creationId xmlns:a16="http://schemas.microsoft.com/office/drawing/2014/main" id="{634B171A-FA4F-242C-5C7D-77C87FB2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57" y="1592100"/>
            <a:ext cx="10240485" cy="5120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48A390-5A80-3CC6-421D-F7763F8C2B9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9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2D937-52CF-94B2-F259-ABD8DCBB9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65DA-62B8-164E-C76C-70C1DEF4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18: Plot 2 - Parallel trends assumption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E2A06E-CB4E-E3A3-BAB3-8E51BDEC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47" y="2028976"/>
            <a:ext cx="11622105" cy="3951513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500304F1-C3AB-5520-9F97-3F60D2964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5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7B3E3-2D75-0380-7AC1-5790282F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C67C6-3F81-FE59-0C9B-1F62F423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effectLst/>
              </a:rPr>
              <a:t>What is Inference?</a:t>
            </a:r>
            <a:endParaRPr lang="en-US" sz="5400" b="1" dirty="0"/>
          </a:p>
        </p:txBody>
      </p:sp>
      <p:pic>
        <p:nvPicPr>
          <p:cNvPr id="16" name="Picture 15" descr="A person holding a paper&#10;&#10;AI-generated content may be incorrect.">
            <a:extLst>
              <a:ext uri="{FF2B5EF4-FFF2-40B4-BE49-F238E27FC236}">
                <a16:creationId xmlns:a16="http://schemas.microsoft.com/office/drawing/2014/main" id="{DCEC98BF-6CD0-A312-B51F-8FFC6F67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117F-5EEA-35A2-470F-F10BD0AB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IN" sz="23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Definition: </a:t>
            </a:r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Inference is using data to make conclusions or predictions.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If a student has really high grades (that’s the data), we might conclude that they studied hard.</a:t>
            </a:r>
            <a:endParaRPr lang="en-US" sz="23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789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D8720-5E22-C498-6AFD-D43F7466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42C87-A1F1-25FC-0CA4-33A242D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4" name="Picture 3" descr="A graph showing a line of a patient&#10;&#10;AI-generated content may be incorrect.">
            <a:extLst>
              <a:ext uri="{FF2B5EF4-FFF2-40B4-BE49-F238E27FC236}">
                <a16:creationId xmlns:a16="http://schemas.microsoft.com/office/drawing/2014/main" id="{72301319-1E79-8971-1764-7AC71DE7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9" y="1475531"/>
            <a:ext cx="10490201" cy="5245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482696-CE78-1754-BBE7-71F4274A9532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8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C3658-4E8B-BF75-B8B8-2E0844B2A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5FC39-A191-965D-C12A-02138E6D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19: Plot 3 -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DiD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summary with confidence intervals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672F052-A8A3-D591-E533-CF4AD78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41" y="1665089"/>
            <a:ext cx="10767917" cy="4549444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B0FDEBC2-CD1B-BA5C-ECBF-BB9957BE43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12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139F4-CA3E-A6E6-55A7-40CF7DBB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8DC14-B82D-18F9-3D2D-33A68FEC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4986D5D1-69E8-B9BB-88E1-CC109780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83" y="1673811"/>
            <a:ext cx="8132234" cy="4879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20854C-710D-8DBF-C647-EB45C43B22B1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50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D1951-7159-D511-D3ED-5CB2D526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2264F-06E0-D7F7-DF1C-4E989BD4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20: Plot 4 - Treatment effect heterogeneity with trend line and improved scaling</a:t>
            </a:r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9E7DB8E0-73DC-DD52-C3DA-92D1E0E3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42" y="1543147"/>
            <a:ext cx="8137115" cy="5146726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59C5E58C-7BD7-540B-F481-D4807622C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72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D0670-08C0-8E6C-6244-E3F9E21B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C04B3-55B3-F9D3-48D1-E34AA821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4" name="Picture 3" descr="A graph with a line and a line pointing up&#10;&#10;AI-generated content may be incorrect.">
            <a:extLst>
              <a:ext uri="{FF2B5EF4-FFF2-40B4-BE49-F238E27FC236}">
                <a16:creationId xmlns:a16="http://schemas.microsoft.com/office/drawing/2014/main" id="{B4967A01-BC38-F5E5-C176-736E24BA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9" y="1673811"/>
            <a:ext cx="9494521" cy="4747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827A1-2960-A8A5-D55F-2CD27683D993}"/>
              </a:ext>
            </a:extLst>
          </p:cNvPr>
          <p:cNvSpPr txBox="1"/>
          <p:nvPr/>
        </p:nvSpPr>
        <p:spPr>
          <a:xfrm>
            <a:off x="392049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17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75045-B88D-68A5-7741-2D29181E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23DDE-F085-D968-86BF-BE5A35D9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IN" sz="4000" b="1" dirty="0">
                <a:effectLst/>
              </a:rPr>
              <a:t>Applications:</a:t>
            </a:r>
            <a:endParaRPr lang="en-US" sz="4000" b="1" dirty="0"/>
          </a:p>
        </p:txBody>
      </p:sp>
      <p:pic>
        <p:nvPicPr>
          <p:cNvPr id="6" name="Picture 5" descr="A close-up of a network&#10;&#10;AI-generated content may be incorrect.">
            <a:extLst>
              <a:ext uri="{FF2B5EF4-FFF2-40B4-BE49-F238E27FC236}">
                <a16:creationId xmlns:a16="http://schemas.microsoft.com/office/drawing/2014/main" id="{FD80007B-32F8-AA19-25E6-5374DE4B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92" r="27781" b="1"/>
          <a:stretch>
            <a:fillRect/>
          </a:stretch>
        </p:blipFill>
        <p:spPr>
          <a:xfrm>
            <a:off x="7989293" y="1904282"/>
            <a:ext cx="3423093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C1586-8DD3-434F-ED6A-CD8C88163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11007"/>
              </p:ext>
            </p:extLst>
          </p:nvPr>
        </p:nvGraphicFramePr>
        <p:xfrm>
          <a:off x="838200" y="1825625"/>
          <a:ext cx="6714744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216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013CF-D0EF-9691-199B-8109AD238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288D9-E4C7-49A2-12C5-872B9533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FB31E17C-BBFD-E98A-784F-92F03A47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294" y="4619624"/>
            <a:ext cx="4715409" cy="12961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 my website to learn more about my projects: </a:t>
            </a:r>
            <a:r>
              <a:rPr lang="en-US" sz="2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www.vaibhavkkm.com</a:t>
            </a:r>
            <a:endParaRPr lang="en-US" sz="2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31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BD9D3-DFD5-2CE8-EFE1-CF2B72C2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DA9A9-35E0-052E-5C00-E9F53911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IN" sz="3400" b="1">
                <a:effectLst/>
              </a:rPr>
              <a:t>What is Causal Inference?</a:t>
            </a:r>
            <a:endParaRPr lang="en-US" sz="3400" b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E793-AED9-F642-62C1-2198C247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514600"/>
            <a:ext cx="4389120" cy="3584448"/>
          </a:xfrm>
        </p:spPr>
        <p:txBody>
          <a:bodyPr anchor="t">
            <a:noAutofit/>
          </a:bodyPr>
          <a:lstStyle/>
          <a:p>
            <a:r>
              <a:rPr lang="en-IN" sz="23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Definition: </a:t>
            </a:r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 inference is using data to figure out what causes what.</a:t>
            </a:r>
          </a:p>
          <a:p>
            <a:endParaRPr lang="en-IN" sz="2300" b="1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</a:t>
            </a:r>
          </a:p>
          <a:p>
            <a:pPr marL="0" indent="0">
              <a:buNone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Data: 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Students who study extra get high grades.</a:t>
            </a:r>
          </a:p>
          <a:p>
            <a:pPr marL="0" indent="0">
              <a:buNone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Causal Inference: 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Studying extra causes better grades.</a:t>
            </a:r>
          </a:p>
        </p:txBody>
      </p:sp>
      <p:pic>
        <p:nvPicPr>
          <p:cNvPr id="12" name="Picture 11" descr="A collage of a person holding a paper and a book&#10;&#10;AI-generated content may be incorrect.">
            <a:extLst>
              <a:ext uri="{FF2B5EF4-FFF2-40B4-BE49-F238E27FC236}">
                <a16:creationId xmlns:a16="http://schemas.microsoft.com/office/drawing/2014/main" id="{E4348AFB-A651-6E79-92AA-0E4BC0F0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r="1592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2D58F-67BB-6703-BF3B-DC40DCDA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868AA-867E-06C6-7993-BE3DF342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en-IN" sz="5400" dirty="0">
                <a:effectLst/>
              </a:rPr>
              <a:t>Correlation is </a:t>
            </a:r>
            <a:r>
              <a:rPr lang="en-IN" sz="5400" b="1" dirty="0">
                <a:effectLst/>
              </a:rPr>
              <a:t>NOT</a:t>
            </a:r>
            <a:r>
              <a:rPr lang="en-IN" sz="5400" dirty="0">
                <a:effectLst/>
              </a:rPr>
              <a:t> Causation!!</a:t>
            </a:r>
            <a:endParaRPr lang="en-US" sz="5400" dirty="0"/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D064-2735-BA68-B211-FA6A4F39B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IN" sz="2300" b="1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What is Correlation? </a:t>
            </a:r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When two things seem related, but one doesn’t necessarily cause the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Kids with bigger shoe sizes read better. Does shoe size make them better readers?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pic>
        <p:nvPicPr>
          <p:cNvPr id="11" name="Picture 10" descr="A baby sitting next to books and red shoes&#10;&#10;AI-generated content may be incorrect.">
            <a:extLst>
              <a:ext uri="{FF2B5EF4-FFF2-40B4-BE49-F238E27FC236}">
                <a16:creationId xmlns:a16="http://schemas.microsoft.com/office/drawing/2014/main" id="{90ABF805-0AC5-B3A2-D00D-A1AD8AD3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6099048" y="707787"/>
            <a:ext cx="5458968" cy="54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94A2F-8419-2A3E-41E6-F6A3D4D7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6092D-5CD5-EFE6-9F6F-5CFA6F71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455920" cy="1956841"/>
          </a:xfrm>
        </p:spPr>
        <p:txBody>
          <a:bodyPr anchor="b">
            <a:noAutofit/>
          </a:bodyPr>
          <a:lstStyle/>
          <a:p>
            <a:r>
              <a:rPr lang="en-IN" sz="4500" b="1" dirty="0">
                <a:effectLst/>
              </a:rPr>
              <a:t>How Does Causal Inference Fit in Machine Learning?</a:t>
            </a:r>
            <a:endParaRPr lang="en-US" sz="4500" b="1" dirty="0"/>
          </a:p>
        </p:txBody>
      </p:sp>
      <p:sp>
        <p:nvSpPr>
          <p:cNvPr id="7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F53EC-3310-E7FC-7356-D2BB043B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79" y="2915457"/>
            <a:ext cx="5177625" cy="3320668"/>
          </a:xfrm>
        </p:spPr>
        <p:txBody>
          <a:bodyPr>
            <a:noAutofit/>
          </a:bodyPr>
          <a:lstStyle/>
          <a:p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Machine learning usually predicts what will happen, but causal inference explains why it happens.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 Traditional machine learning might say, ‘This person will be healthy.’ But causal inference asks, ‘Why are they healthy? Is it because they exercise regularly?’</a:t>
            </a:r>
          </a:p>
        </p:txBody>
      </p:sp>
      <p:pic>
        <p:nvPicPr>
          <p:cNvPr id="6" name="Picture 5" descr="A person and person sitting at a desk&#10;&#10;AI-generated content may be incorrect.">
            <a:extLst>
              <a:ext uri="{FF2B5EF4-FFF2-40B4-BE49-F238E27FC236}">
                <a16:creationId xmlns:a16="http://schemas.microsoft.com/office/drawing/2014/main" id="{379FE3A0-3135-2BBA-69AA-1BEA9938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573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654D7-DD12-3AD8-EB16-61DF8861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4A90EB4-23A7-8DE0-7A11-056EE56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396AE-B713-D81A-EF5B-39FDF4E2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455920" cy="1956841"/>
          </a:xfrm>
        </p:spPr>
        <p:txBody>
          <a:bodyPr anchor="b">
            <a:noAutofit/>
          </a:bodyPr>
          <a:lstStyle/>
          <a:p>
            <a:r>
              <a:rPr lang="en-IN" sz="4500" b="1" dirty="0">
                <a:effectLst/>
              </a:rPr>
              <a:t>How Does Causal Inference Fit in Machine Learning?</a:t>
            </a:r>
            <a:endParaRPr lang="en-US" sz="4500" b="1" dirty="0"/>
          </a:p>
        </p:txBody>
      </p:sp>
      <p:sp>
        <p:nvSpPr>
          <p:cNvPr id="72" name="sketchy line">
            <a:extLst>
              <a:ext uri="{FF2B5EF4-FFF2-40B4-BE49-F238E27FC236}">
                <a16:creationId xmlns:a16="http://schemas.microsoft.com/office/drawing/2014/main" id="{5DE6364F-4C18-CD32-ADAD-8F618E4FA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5FC0-3DE0-EEAE-561A-261AE1E8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79" y="2915457"/>
            <a:ext cx="5177625" cy="3320668"/>
          </a:xfrm>
        </p:spPr>
        <p:txBody>
          <a:bodyPr>
            <a:noAutofit/>
          </a:bodyPr>
          <a:lstStyle/>
          <a:p>
            <a:r>
              <a:rPr lang="en-IN" sz="2300" dirty="0">
                <a:effectLst/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Machine learning usually predicts what will happen, but causal inference explains why it happens.</a:t>
            </a:r>
          </a:p>
          <a:p>
            <a:endParaRPr lang="en-IN" sz="2300" dirty="0">
              <a:effectLst/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  <a:p>
            <a:r>
              <a:rPr lang="en-IN" sz="23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Example</a:t>
            </a:r>
            <a:r>
              <a:rPr lang="en-IN" sz="23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 Traditional machine learning might say, ‘This person will be healthy.’ But causal inference asks, ‘Why are they healthy? Is it because they exercise regularly?’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571A47-8F0C-0A10-A9BA-ACA384138DA9}"/>
              </a:ext>
            </a:extLst>
          </p:cNvPr>
          <p:cNvSpPr txBox="1">
            <a:spLocks/>
          </p:cNvSpPr>
          <p:nvPr/>
        </p:nvSpPr>
        <p:spPr>
          <a:xfrm>
            <a:off x="6374295" y="325369"/>
            <a:ext cx="5177625" cy="3320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300" b="1" dirty="0"/>
              <a:t>Machine learning predicts what will happen</a:t>
            </a:r>
            <a:r>
              <a:rPr lang="en-IN" sz="2300" dirty="0"/>
              <a:t>: A machine learning model can predict that it will rain this afternoon with 80% confidence, based on patterns in historical weather data..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b="1" dirty="0"/>
              <a:t>Causal inference explains why it happens</a:t>
            </a:r>
            <a:r>
              <a:rPr lang="en-IN" sz="2300" dirty="0"/>
              <a:t>: Causal inference would dig deeper to explain that the rain is likely because a cold front (a cause) is moving in, lowering the temperature and increasing humidity, which leads to condensation and rainfall.</a:t>
            </a:r>
          </a:p>
          <a:p>
            <a:r>
              <a:rPr lang="en-IN" sz="2300" dirty="0">
                <a:effectLst/>
              </a:rPr>
              <a:t>So, machine learning gives you the "what" (rain is coming), while causal inference provides the "why" (a cold front is causing it).</a:t>
            </a:r>
          </a:p>
          <a:p>
            <a:endParaRPr lang="en-IN" sz="2300" dirty="0"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931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669E-37C8-31C9-FE77-67E04CFE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6E31-145E-FB29-E606-1421A3CC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3" t="-1" r="33109" b="30621"/>
          <a:stretch/>
        </p:blipFill>
        <p:spPr>
          <a:xfrm>
            <a:off x="4742272" y="702835"/>
            <a:ext cx="7308380" cy="547412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288A1-D5E4-363E-ABF7-00365AE7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76" y="415925"/>
            <a:ext cx="5114244" cy="1899912"/>
          </a:xfrm>
        </p:spPr>
        <p:txBody>
          <a:bodyPr>
            <a:noAutofit/>
          </a:bodyPr>
          <a:lstStyle/>
          <a:p>
            <a:r>
              <a:rPr lang="en-IN" sz="4300" b="1" dirty="0">
                <a:effectLst/>
              </a:rPr>
              <a:t>Where is Causal Inference Used in Machine Learning?</a:t>
            </a:r>
            <a:endParaRPr lang="en-US" sz="43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0A2B-107D-02AA-0470-63087AE8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32" y="2434201"/>
            <a:ext cx="4213925" cy="3742762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Applications:</a:t>
            </a:r>
            <a:r>
              <a:rPr lang="en-IN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Personalized Recommendations: Suggest movies or products people will love.</a:t>
            </a:r>
          </a:p>
          <a:p>
            <a:r>
              <a:rPr lang="en-IN" sz="20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A/B Testing:</a:t>
            </a:r>
            <a:r>
              <a:rPr lang="en-IN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Find out if a new website design causes more clicks.</a:t>
            </a:r>
          </a:p>
          <a:p>
            <a:r>
              <a:rPr lang="en-IN" sz="2000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Healthcare Interventions:</a:t>
            </a:r>
            <a:r>
              <a:rPr lang="en-IN" sz="20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Check if a treatment causes better health.</a:t>
            </a:r>
          </a:p>
        </p:txBody>
      </p:sp>
    </p:spTree>
    <p:extLst>
      <p:ext uri="{BB962C8B-B14F-4D97-AF65-F5344CB8AC3E}">
        <p14:creationId xmlns:p14="http://schemas.microsoft.com/office/powerpoint/2010/main" val="179090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34B2A-D73D-8FF6-AFF6-6BE4868E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F579C9D9-68F8-875C-975F-D884173C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6" r="8815"/>
          <a:stretch/>
        </p:blipFill>
        <p:spPr>
          <a:xfrm>
            <a:off x="4135338" y="168550"/>
            <a:ext cx="7633359" cy="652089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7C487-B6F8-DED0-0461-EE88D0AB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83" y="498846"/>
            <a:ext cx="4541677" cy="1899912"/>
          </a:xfrm>
        </p:spPr>
        <p:txBody>
          <a:bodyPr>
            <a:noAutofit/>
          </a:bodyPr>
          <a:lstStyle/>
          <a:p>
            <a:r>
              <a:rPr lang="en-IN" sz="3600" b="1" dirty="0"/>
              <a:t>Demo: Causal Impact of Repo Rate Hike on Tesla vs. 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9D52-E99B-9CBD-9628-C2D2612CA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3" y="2616392"/>
            <a:ext cx="4047435" cy="3742762"/>
          </a:xfrm>
        </p:spPr>
        <p:txBody>
          <a:bodyPr>
            <a:noAutofit/>
          </a:bodyPr>
          <a:lstStyle/>
          <a:p>
            <a:r>
              <a:rPr lang="en-IN" sz="2200" dirty="0">
                <a:effectLst/>
              </a:rPr>
              <a:t>How to find if a repo rate hike causes lower stock returns.</a:t>
            </a:r>
          </a:p>
          <a:p>
            <a:r>
              <a:rPr lang="en-IN" sz="2200" dirty="0">
                <a:effectLst/>
              </a:rPr>
              <a:t>We compare two groups (stocks with and without a rate hike) before and after the hike to see the real effect.</a:t>
            </a:r>
          </a:p>
          <a:p>
            <a:r>
              <a:rPr lang="en-IN" sz="2200" dirty="0">
                <a:effectLst/>
              </a:rPr>
              <a:t>Difference-in-Differences (</a:t>
            </a:r>
            <a:r>
              <a:rPr lang="en-IN" sz="2200" dirty="0" err="1">
                <a:effectLst/>
              </a:rPr>
              <a:t>DiD</a:t>
            </a:r>
            <a:r>
              <a:rPr lang="en-IN" sz="2200" dirty="0">
                <a:effectLst/>
              </a:rPr>
              <a:t>) helps us find the true cause by removing other influences.</a:t>
            </a:r>
          </a:p>
          <a:p>
            <a:endParaRPr lang="en-IN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171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907</Words>
  <Application>Microsoft Macintosh PowerPoint</Application>
  <PresentationFormat>Widescreen</PresentationFormat>
  <Paragraphs>82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Adelle Sans Devanagari</vt:lpstr>
      <vt:lpstr>Aptos</vt:lpstr>
      <vt:lpstr>Aptos Display</vt:lpstr>
      <vt:lpstr>Arial</vt:lpstr>
      <vt:lpstr>Calibri</vt:lpstr>
      <vt:lpstr>var(--notebook-cell-output-font-family)</vt:lpstr>
      <vt:lpstr>Wingdings</vt:lpstr>
      <vt:lpstr>Office Theme</vt:lpstr>
      <vt:lpstr>Causal Inference  In Machine Learning</vt:lpstr>
      <vt:lpstr>What is Causality?</vt:lpstr>
      <vt:lpstr>What is Inference?</vt:lpstr>
      <vt:lpstr>What is Causal Inference?</vt:lpstr>
      <vt:lpstr>Correlation is NOT Causation!!</vt:lpstr>
      <vt:lpstr>How Does Causal Inference Fit in Machine Learning?</vt:lpstr>
      <vt:lpstr>How Does Causal Inference Fit in Machine Learning?</vt:lpstr>
      <vt:lpstr>Where is Causal Inference Used in Machine Learning?</vt:lpstr>
      <vt:lpstr>Demo: Causal Impact of Repo Rate Hike on Tesla vs. Microsoft</vt:lpstr>
      <vt:lpstr>What is DiD?:  </vt:lpstr>
      <vt:lpstr>Step 0: Import Necessary Libraries</vt:lpstr>
      <vt:lpstr>Step 1: Setting Random Seed and Timestamp for plot titles</vt:lpstr>
      <vt:lpstr>Step 2: Fetch Real World Stock Data</vt:lpstr>
      <vt:lpstr>Step 3: Fetch data from Jan 2022 to May 2025</vt:lpstr>
      <vt:lpstr>Step 4: Handle MultiIndex columns/Removed complex indexing.</vt:lpstr>
      <vt:lpstr>Step 5: Check if ‘Close’ column exists in all DataFrames.</vt:lpstr>
      <vt:lpstr>Step 7: Resample to monthly data (using last day of each month)</vt:lpstr>
      <vt:lpstr>Step 8: Number of months</vt:lpstr>
      <vt:lpstr>Step 9: Define treatment period: Real Fed rate hike on July 26, 2023</vt:lpstr>
      <vt:lpstr>Step 10: Find the index of the nearest date to treatment_date</vt:lpstr>
      <vt:lpstr>Step 11: Create before_after and treated arrays (Flag)</vt:lpstr>
      <vt:lpstr>Step 12: Fetch P/E ratio</vt:lpstr>
      <vt:lpstr>Step 13: Simulate EBITDA (approximate realistic values for TSLA and MSFT)</vt:lpstr>
      <vt:lpstr>Step 14: Create DataFrame with additional confounders</vt:lpstr>
      <vt:lpstr>Step 15: Regression-based DiD with confounders and clustered standard errors</vt:lpstr>
      <vt:lpstr>Step 16: CausalML T-Learner for heterogeneous treatment effects</vt:lpstr>
      <vt:lpstr>Step 17: Plot 1 - Stock returns over time</vt:lpstr>
      <vt:lpstr>Output</vt:lpstr>
      <vt:lpstr>Step 18: Plot 2 - Parallel trends assumption</vt:lpstr>
      <vt:lpstr>Output</vt:lpstr>
      <vt:lpstr>Step 19: Plot 3 - DiD summary with confidence intervals</vt:lpstr>
      <vt:lpstr>Output</vt:lpstr>
      <vt:lpstr>Step 20: Plot 4 - Treatment effect heterogeneity with trend line and improved scaling</vt:lpstr>
      <vt:lpstr>Output</vt:lpstr>
      <vt:lpstr>Applications: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Mangroliya</dc:creator>
  <cp:lastModifiedBy>Vaibhav Kailash MANGROLIYA</cp:lastModifiedBy>
  <cp:revision>261</cp:revision>
  <dcterms:created xsi:type="dcterms:W3CDTF">2025-05-12T15:08:06Z</dcterms:created>
  <dcterms:modified xsi:type="dcterms:W3CDTF">2025-05-20T23:37:21Z</dcterms:modified>
</cp:coreProperties>
</file>